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tif" ContentType="image/tif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7"/>
  </p:notesMasterIdLst>
  <p:sldIdLst>
    <p:sldId id="258" r:id="rId2"/>
    <p:sldId id="260" r:id="rId3"/>
    <p:sldId id="261" r:id="rId4"/>
    <p:sldId id="262" r:id="rId5"/>
    <p:sldId id="263" r:id="rId6"/>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75" d="100"/>
          <a:sy n="75" d="100"/>
        </p:scale>
        <p:origin x="-1120" y="-10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interSettings" Target="printerSettings/printerSettings1.bin"/><Relationship Id="rId9" Type="http://schemas.openxmlformats.org/officeDocument/2006/relationships/presProps" Target="presProps.xml"/><Relationship Id="rId10" Type="http://schemas.openxmlformats.org/officeDocument/2006/relationships/viewProps" Target="viewProps.xml"/></Relationships>
</file>

<file path=ppt/media/image1.png>
</file>

<file path=ppt/media/image2.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36BC14E-26D8-B143-9AE0-AB13C34AAB09}" type="datetimeFigureOut">
              <a:rPr lang="en-US" smtClean="0"/>
              <a:t>8/11/14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E4193FB-D729-7E49-ACBA-9B9F29E5D924}" type="slidenum">
              <a:rPr lang="en-US" smtClean="0"/>
              <a:t>‹#›</a:t>
            </a:fld>
            <a:endParaRPr lang="en-US"/>
          </a:p>
        </p:txBody>
      </p:sp>
    </p:spTree>
    <p:extLst>
      <p:ext uri="{BB962C8B-B14F-4D97-AF65-F5344CB8AC3E}">
        <p14:creationId xmlns:p14="http://schemas.microsoft.com/office/powerpoint/2010/main" val="340903305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4A6D18E-8B09-B24B-9169-4FC527B8D84F}" type="slidenum">
              <a:rPr lang="en-US" smtClean="0"/>
              <a:pPr/>
              <a:t>1</a:t>
            </a:fld>
            <a:endParaRPr lang="en-US"/>
          </a:p>
        </p:txBody>
      </p:sp>
    </p:spTree>
    <p:extLst>
      <p:ext uri="{BB962C8B-B14F-4D97-AF65-F5344CB8AC3E}">
        <p14:creationId xmlns:p14="http://schemas.microsoft.com/office/powerpoint/2010/main" val="542442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following those that are prominent in the field,</a:t>
            </a:r>
            <a:r>
              <a:rPr lang="en-US" baseline="0" dirty="0" smtClean="0"/>
              <a:t> you can identify programs of interest that they are reading or find worthy of reposting.  They also have conversations that invoke careful consideration of the pipeline of how data is analyzed.</a:t>
            </a:r>
            <a:endParaRPr lang="en-US" dirty="0"/>
          </a:p>
        </p:txBody>
      </p:sp>
      <p:sp>
        <p:nvSpPr>
          <p:cNvPr id="4" name="Slide Number Placeholder 3"/>
          <p:cNvSpPr>
            <a:spLocks noGrp="1"/>
          </p:cNvSpPr>
          <p:nvPr>
            <p:ph type="sldNum" sz="quarter" idx="10"/>
          </p:nvPr>
        </p:nvSpPr>
        <p:spPr/>
        <p:txBody>
          <a:bodyPr/>
          <a:lstStyle/>
          <a:p>
            <a:fld id="{DE4193FB-D729-7E49-ACBA-9B9F29E5D924}" type="slidenum">
              <a:rPr lang="en-US" smtClean="0"/>
              <a:t>3</a:t>
            </a:fld>
            <a:endParaRPr lang="en-US"/>
          </a:p>
        </p:txBody>
      </p:sp>
    </p:spTree>
    <p:extLst>
      <p:ext uri="{BB962C8B-B14F-4D97-AF65-F5344CB8AC3E}">
        <p14:creationId xmlns:p14="http://schemas.microsoft.com/office/powerpoint/2010/main" val="14184969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Every new program claims to be better than every previous program</a:t>
            </a:r>
          </a:p>
          <a:p>
            <a:r>
              <a:rPr lang="en-US" sz="1200" dirty="0" smtClean="0"/>
              <a:t>Speed is great but not at the sacrifice of accuracy</a:t>
            </a:r>
          </a:p>
          <a:p>
            <a:r>
              <a:rPr lang="en-US" sz="1200" dirty="0" smtClean="0"/>
              <a:t>Unless the quantity of data is </a:t>
            </a:r>
          </a:p>
          <a:p>
            <a:endParaRPr lang="en-US" dirty="0"/>
          </a:p>
        </p:txBody>
      </p:sp>
      <p:sp>
        <p:nvSpPr>
          <p:cNvPr id="4" name="Slide Number Placeholder 3"/>
          <p:cNvSpPr>
            <a:spLocks noGrp="1"/>
          </p:cNvSpPr>
          <p:nvPr>
            <p:ph type="sldNum" sz="quarter" idx="10"/>
          </p:nvPr>
        </p:nvSpPr>
        <p:spPr/>
        <p:txBody>
          <a:bodyPr/>
          <a:lstStyle/>
          <a:p>
            <a:fld id="{DE4193FB-D729-7E49-ACBA-9B9F29E5D924}" type="slidenum">
              <a:rPr lang="en-US" smtClean="0"/>
              <a:t>4</a:t>
            </a:fld>
            <a:endParaRPr lang="en-US"/>
          </a:p>
        </p:txBody>
      </p:sp>
    </p:spTree>
    <p:extLst>
      <p:ext uri="{BB962C8B-B14F-4D97-AF65-F5344CB8AC3E}">
        <p14:creationId xmlns:p14="http://schemas.microsoft.com/office/powerpoint/2010/main" val="3695255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ti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074" name="Rectangle 2"/>
          <p:cNvSpPr>
            <a:spLocks noChangeArrowheads="1"/>
          </p:cNvSpPr>
          <p:nvPr/>
        </p:nvSpPr>
        <p:spPr bwMode="auto">
          <a:xfrm>
            <a:off x="0" y="0"/>
            <a:ext cx="9144000" cy="1752600"/>
          </a:xfrm>
          <a:prstGeom prst="rect">
            <a:avLst/>
          </a:prstGeom>
          <a:solidFill>
            <a:srgbClr val="CE1126"/>
          </a:solidFill>
          <a:ln w="9525">
            <a:noFill/>
            <a:miter lim="800000"/>
            <a:headEnd/>
            <a:tailEnd/>
          </a:ln>
          <a:effectLst/>
        </p:spPr>
        <p:txBody>
          <a:bodyPr wrap="none" anchor="ctr">
            <a:prstTxWarp prst="textNoShape">
              <a:avLst/>
            </a:prstTxWarp>
          </a:bodyPr>
          <a:lstStyle/>
          <a:p>
            <a:endParaRPr lang="en-US"/>
          </a:p>
        </p:txBody>
      </p:sp>
      <p:sp>
        <p:nvSpPr>
          <p:cNvPr id="3076" name="Rectangle 4"/>
          <p:cNvSpPr>
            <a:spLocks noGrp="1" noChangeArrowheads="1"/>
          </p:cNvSpPr>
          <p:nvPr>
            <p:ph type="ctrTitle"/>
          </p:nvPr>
        </p:nvSpPr>
        <p:spPr>
          <a:xfrm>
            <a:off x="533400" y="2514600"/>
            <a:ext cx="7543800" cy="1066800"/>
          </a:xfrm>
        </p:spPr>
        <p:txBody>
          <a:bodyPr anchor="b"/>
          <a:lstStyle>
            <a:lvl1pPr>
              <a:defRPr>
                <a:solidFill>
                  <a:srgbClr val="F2BF49"/>
                </a:solidFill>
              </a:defRPr>
            </a:lvl1pPr>
          </a:lstStyle>
          <a:p>
            <a:r>
              <a:rPr lang="en-US" smtClean="0"/>
              <a:t>Click to edit Master title style</a:t>
            </a:r>
            <a:endParaRPr lang="en-US" dirty="0"/>
          </a:p>
        </p:txBody>
      </p:sp>
      <p:sp>
        <p:nvSpPr>
          <p:cNvPr id="3077" name="Rectangle 5"/>
          <p:cNvSpPr>
            <a:spLocks noGrp="1" noChangeArrowheads="1"/>
          </p:cNvSpPr>
          <p:nvPr>
            <p:ph type="subTitle" idx="1"/>
          </p:nvPr>
        </p:nvSpPr>
        <p:spPr>
          <a:xfrm>
            <a:off x="533400" y="3581400"/>
            <a:ext cx="6248400" cy="1752600"/>
          </a:xfrm>
        </p:spPr>
        <p:txBody>
          <a:bodyPr/>
          <a:lstStyle>
            <a:lvl1pPr marL="0" indent="0">
              <a:buFont typeface="Times" charset="0"/>
              <a:buNone/>
              <a:defRPr sz="2400"/>
            </a:lvl1pPr>
          </a:lstStyle>
          <a:p>
            <a:r>
              <a:rPr lang="en-US" smtClean="0"/>
              <a:t>Click to edit Master subtitle style</a:t>
            </a:r>
            <a:endParaRPr lang="en-US" dirty="0"/>
          </a:p>
        </p:txBody>
      </p:sp>
      <p:sp>
        <p:nvSpPr>
          <p:cNvPr id="3078" name="Text Box 6"/>
          <p:cNvSpPr txBox="1">
            <a:spLocks noChangeArrowheads="1"/>
          </p:cNvSpPr>
          <p:nvPr/>
        </p:nvSpPr>
        <p:spPr bwMode="auto">
          <a:xfrm>
            <a:off x="212725" y="3489325"/>
            <a:ext cx="184150" cy="457200"/>
          </a:xfrm>
          <a:prstGeom prst="rect">
            <a:avLst/>
          </a:prstGeom>
          <a:noFill/>
          <a:ln w="9525">
            <a:noFill/>
            <a:miter lim="800000"/>
            <a:headEnd/>
            <a:tailEnd/>
          </a:ln>
          <a:effectLst/>
        </p:spPr>
        <p:txBody>
          <a:bodyPr wrap="none">
            <a:prstTxWarp prst="textNoShape">
              <a:avLst/>
            </a:prstTxWarp>
            <a:spAutoFit/>
          </a:bodyPr>
          <a:lstStyle/>
          <a:p>
            <a:endParaRPr lang="en-US"/>
          </a:p>
        </p:txBody>
      </p:sp>
      <p:pic>
        <p:nvPicPr>
          <p:cNvPr id="10" name="Picture 11" descr="ISU LEFT white.eps"/>
          <p:cNvPicPr>
            <a:picLocks noChangeAspect="1"/>
          </p:cNvPicPr>
          <p:nvPr userDrawn="1"/>
        </p:nvPicPr>
        <p:blipFill>
          <a:blip r:embed="rId2"/>
          <a:srcRect b="38235"/>
          <a:stretch>
            <a:fillRect/>
          </a:stretch>
        </p:blipFill>
        <p:spPr bwMode="auto">
          <a:xfrm>
            <a:off x="533400" y="644852"/>
            <a:ext cx="4724400" cy="388937"/>
          </a:xfrm>
          <a:prstGeom prst="rect">
            <a:avLst/>
          </a:prstGeom>
          <a:noFill/>
          <a:ln w="9525">
            <a:noFill/>
            <a:miter lim="800000"/>
            <a:headEnd/>
            <a:tailEnd/>
          </a:ln>
        </p:spPr>
      </p:pic>
      <p:sp>
        <p:nvSpPr>
          <p:cNvPr id="2" name="Rectangle 1"/>
          <p:cNvSpPr/>
          <p:nvPr userDrawn="1"/>
        </p:nvSpPr>
        <p:spPr>
          <a:xfrm>
            <a:off x="465712" y="1284291"/>
            <a:ext cx="3420488" cy="400110"/>
          </a:xfrm>
          <a:prstGeom prst="rect">
            <a:avLst/>
          </a:prstGeom>
        </p:spPr>
        <p:txBody>
          <a:bodyPr wrap="none">
            <a:spAutoFit/>
          </a:bodyPr>
          <a:lstStyle/>
          <a:p>
            <a:r>
              <a:rPr lang="en-US" sz="2000" b="0" dirty="0" smtClean="0">
                <a:solidFill>
                  <a:schemeClr val="bg1"/>
                </a:solidFill>
                <a:effectLst/>
                <a:latin typeface="Segoe UI Semibold" panose="020B0702040204020203" pitchFamily="34" charset="0"/>
                <a:ea typeface="Times New Roman" panose="02020603050405020304" pitchFamily="18" charset="0"/>
                <a:cs typeface="Times New Roman" panose="02020603050405020304" pitchFamily="18" charset="0"/>
              </a:rPr>
              <a:t>Genome Informatics Facility</a:t>
            </a:r>
            <a:endParaRPr lang="en-US" sz="2000" b="0" dirty="0">
              <a:solidFill>
                <a:schemeClr val="bg1"/>
              </a:solidFill>
            </a:endParaRPr>
          </a:p>
        </p:txBody>
      </p:sp>
      <p:pic>
        <p:nvPicPr>
          <p:cNvPr id="3" name="Picture 2"/>
          <p:cNvPicPr>
            <a:picLocks noChangeAspect="1"/>
          </p:cNvPicPr>
          <p:nvPr userDrawn="1"/>
        </p:nvPicPr>
        <p:blipFill rotWithShape="1">
          <a:blip r:embed="rId3">
            <a:clrChange>
              <a:clrFrom>
                <a:srgbClr val="E21836"/>
              </a:clrFrom>
              <a:clrTo>
                <a:srgbClr val="E21836">
                  <a:alpha val="0"/>
                </a:srgbClr>
              </a:clrTo>
            </a:clrChange>
            <a:extLst>
              <a:ext uri="{28A0092B-C50C-407E-A947-70E740481C1C}">
                <a14:useLocalDpi xmlns:a14="http://schemas.microsoft.com/office/drawing/2010/main" val="0"/>
              </a:ext>
            </a:extLst>
          </a:blip>
          <a:srcRect l="6413" t="2087" r="10224" b="376"/>
          <a:stretch/>
        </p:blipFill>
        <p:spPr>
          <a:xfrm>
            <a:off x="7848600" y="152400"/>
            <a:ext cx="992064" cy="1449939"/>
          </a:xfrm>
          <a:prstGeom prst="rect">
            <a:avLst/>
          </a:prstGeom>
        </p:spPr>
      </p:pic>
    </p:spTree>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UI Semibold" panose="020B0702040204020203" pitchFamily="34" charset="0"/>
              </a:defRPr>
            </a:lvl1p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57950" y="152400"/>
            <a:ext cx="2000250" cy="5029200"/>
          </a:xfrm>
        </p:spPr>
        <p:txBody>
          <a:bodyPr vert="eaVert"/>
          <a:lstStyle>
            <a:lvl1pPr>
              <a:defRPr>
                <a:latin typeface="Segoe UI Semibold" panose="020B0702040204020203" pitchFamily="34" charset="0"/>
              </a:defRPr>
            </a:lvl1p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52400"/>
            <a:ext cx="5848350" cy="5029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UI Semibold" panose="020B0702040204020203"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212725" y="1295400"/>
            <a:ext cx="8778875" cy="4648200"/>
          </a:xfrm>
        </p:spPr>
        <p:txBody>
          <a:bodyPr/>
          <a:lstStyle>
            <a:lvl1pPr>
              <a:defRPr>
                <a:latin typeface="Segoe UI Semilight" panose="020B0402040204020203" pitchFamily="34" charset="0"/>
                <a:cs typeface="Segoe UI Semilight" panose="020B0402040204020203" pitchFamily="34" charset="0"/>
              </a:defRPr>
            </a:lvl1pPr>
            <a:lvl2pPr>
              <a:defRPr>
                <a:latin typeface="Segoe UI Semilight" panose="020B0402040204020203" pitchFamily="34" charset="0"/>
                <a:cs typeface="Segoe UI Semilight" panose="020B0402040204020203" pitchFamily="34" charset="0"/>
              </a:defRPr>
            </a:lvl2pPr>
            <a:lvl3pPr>
              <a:defRPr>
                <a:latin typeface="Segoe UI Semilight" panose="020B0402040204020203" pitchFamily="34" charset="0"/>
                <a:cs typeface="Segoe UI Semilight" panose="020B0402040204020203" pitchFamily="34" charset="0"/>
              </a:defRPr>
            </a:lvl3pPr>
            <a:lvl4pPr>
              <a:defRPr>
                <a:latin typeface="Segoe UI Semilight" panose="020B0402040204020203" pitchFamily="34" charset="0"/>
                <a:cs typeface="Segoe UI Semilight" panose="020B0402040204020203" pitchFamily="34" charset="0"/>
              </a:defRPr>
            </a:lvl4pPr>
            <a:lvl5pPr>
              <a:defRPr>
                <a:latin typeface="Segoe UI Semilight" panose="020B0402040204020203" pitchFamily="34" charset="0"/>
                <a:cs typeface="Segoe UI Semilight" panose="020B0402040204020203"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5"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UI Semibold" panose="020B0702040204020203" pitchFamily="34" charset="0"/>
              </a:defRPr>
            </a:lvl1pPr>
          </a:lstStyle>
          <a:p>
            <a:r>
              <a:rPr lang="en-US" smtClean="0"/>
              <a:t>Click to edit Master title style</a:t>
            </a:r>
            <a:endParaRPr lang="en-US"/>
          </a:p>
        </p:txBody>
      </p:sp>
      <p:sp>
        <p:nvSpPr>
          <p:cNvPr id="3" name="Content Placeholder 2"/>
          <p:cNvSpPr>
            <a:spLocks noGrp="1"/>
          </p:cNvSpPr>
          <p:nvPr>
            <p:ph sz="half" idx="1"/>
          </p:nvPr>
        </p:nvSpPr>
        <p:spPr>
          <a:xfrm>
            <a:off x="838200" y="1066800"/>
            <a:ext cx="3733800" cy="4114800"/>
          </a:xfrm>
        </p:spPr>
        <p:txBody>
          <a:bodyPr/>
          <a:lstStyle>
            <a:lvl1pPr>
              <a:defRPr sz="2800">
                <a:latin typeface="Segoe UI Semilight" panose="020B0402040204020203" pitchFamily="34" charset="0"/>
                <a:cs typeface="Segoe UI Semilight" panose="020B0402040204020203" pitchFamily="34" charset="0"/>
              </a:defRPr>
            </a:lvl1pPr>
            <a:lvl2pPr>
              <a:defRPr sz="2400">
                <a:latin typeface="Segoe UI Semilight" panose="020B0402040204020203" pitchFamily="34" charset="0"/>
                <a:cs typeface="Segoe UI Semilight" panose="020B0402040204020203" pitchFamily="34" charset="0"/>
              </a:defRPr>
            </a:lvl2pPr>
            <a:lvl3pPr>
              <a:defRPr sz="2000">
                <a:latin typeface="Segoe UI Semilight" panose="020B0402040204020203" pitchFamily="34" charset="0"/>
                <a:cs typeface="Segoe UI Semilight" panose="020B0402040204020203" pitchFamily="34" charset="0"/>
              </a:defRPr>
            </a:lvl3pPr>
            <a:lvl4pPr>
              <a:defRPr sz="1800">
                <a:latin typeface="Segoe UI Semilight" panose="020B0402040204020203" pitchFamily="34" charset="0"/>
                <a:cs typeface="Segoe UI Semilight" panose="020B0402040204020203" pitchFamily="34" charset="0"/>
              </a:defRPr>
            </a:lvl4pPr>
            <a:lvl5pPr>
              <a:defRPr sz="1800">
                <a:latin typeface="Segoe UI Semilight" panose="020B0402040204020203" pitchFamily="34" charset="0"/>
                <a:cs typeface="Segoe UI Semilight" panose="020B0402040204020203" pitchFamily="34"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724400" y="1066800"/>
            <a:ext cx="3733800" cy="4114800"/>
          </a:xfrm>
        </p:spPr>
        <p:txBody>
          <a:bodyPr/>
          <a:lstStyle>
            <a:lvl1pPr>
              <a:defRPr sz="2800">
                <a:latin typeface="Segoe UI Semilight" panose="020B0402040204020203" pitchFamily="34" charset="0"/>
                <a:cs typeface="Segoe UI Semilight" panose="020B0402040204020203" pitchFamily="34" charset="0"/>
              </a:defRPr>
            </a:lvl1pPr>
            <a:lvl2pPr>
              <a:defRPr sz="2400">
                <a:latin typeface="Segoe UI Semilight" panose="020B0402040204020203" pitchFamily="34" charset="0"/>
                <a:cs typeface="Segoe UI Semilight" panose="020B0402040204020203" pitchFamily="34" charset="0"/>
              </a:defRPr>
            </a:lvl2pPr>
            <a:lvl3pPr>
              <a:defRPr sz="2000">
                <a:latin typeface="Segoe UI Semilight" panose="020B0402040204020203" pitchFamily="34" charset="0"/>
                <a:cs typeface="Segoe UI Semilight" panose="020B0402040204020203" pitchFamily="34" charset="0"/>
              </a:defRPr>
            </a:lvl3pPr>
            <a:lvl4pPr>
              <a:defRPr sz="1800">
                <a:latin typeface="Segoe UI Semilight" panose="020B0402040204020203" pitchFamily="34" charset="0"/>
                <a:cs typeface="Segoe UI Semilight" panose="020B0402040204020203" pitchFamily="34" charset="0"/>
              </a:defRPr>
            </a:lvl4pPr>
            <a:lvl5pPr>
              <a:defRPr sz="1800">
                <a:latin typeface="Segoe UI Semilight" panose="020B0402040204020203" pitchFamily="34" charset="0"/>
                <a:cs typeface="Segoe UI Semilight" panose="020B0402040204020203" pitchFamily="34"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4"/>
          </p:nvPr>
        </p:nvSpPr>
        <p:spPr>
          <a:xfrm>
            <a:off x="8572499" y="6380412"/>
            <a:ext cx="533400" cy="441325"/>
          </a:xfrm>
          <a:prstGeom prst="rect">
            <a:avLst/>
          </a:prstGeom>
        </p:spPr>
        <p:txBody>
          <a:bodyPr vert="horz" lIns="91440" tIns="45720" rIns="91440" bIns="45720" rtlCol="0" anchor="ctr"/>
          <a:lstStyle>
            <a:lvl1pPr algn="r">
              <a:defRPr sz="1200">
                <a:solidFill>
                  <a:schemeClr val="tx1">
                    <a:tint val="75000"/>
                  </a:schemeClr>
                </a:solidFill>
                <a:latin typeface="Segoe UI Semibold" panose="020B0702040204020203" pitchFamily="34" charset="0"/>
              </a:defRPr>
            </a:lvl1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atin typeface="Segoe UI Semibold" panose="020B0702040204020203" pitchFamily="34" charset="0"/>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atin typeface="Segoe UI Semilight" panose="020B0402040204020203" pitchFamily="34" charset="0"/>
                <a:cs typeface="Segoe UI Semilight" panose="020B04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atin typeface="Segoe UI Semilight" panose="020B0402040204020203" pitchFamily="34" charset="0"/>
                <a:cs typeface="Segoe UI Semilight" panose="020B0402040204020203" pitchFamily="34" charset="0"/>
              </a:defRPr>
            </a:lvl1pPr>
            <a:lvl2pPr>
              <a:defRPr sz="2000">
                <a:latin typeface="Segoe UI Semilight" panose="020B0402040204020203" pitchFamily="34" charset="0"/>
                <a:cs typeface="Segoe UI Semilight" panose="020B0402040204020203" pitchFamily="34" charset="0"/>
              </a:defRPr>
            </a:lvl2pPr>
            <a:lvl3pPr>
              <a:defRPr sz="1800">
                <a:latin typeface="Segoe UI Semilight" panose="020B0402040204020203" pitchFamily="34" charset="0"/>
                <a:cs typeface="Segoe UI Semilight" panose="020B0402040204020203" pitchFamily="34" charset="0"/>
              </a:defRPr>
            </a:lvl3pPr>
            <a:lvl4pPr>
              <a:defRPr sz="1600">
                <a:latin typeface="Segoe UI Semilight" panose="020B0402040204020203" pitchFamily="34" charset="0"/>
                <a:cs typeface="Segoe UI Semilight" panose="020B0402040204020203" pitchFamily="34" charset="0"/>
              </a:defRPr>
            </a:lvl4pPr>
            <a:lvl5pPr>
              <a:defRPr sz="1600">
                <a:latin typeface="Segoe UI Semilight" panose="020B0402040204020203" pitchFamily="34" charset="0"/>
                <a:cs typeface="Segoe UI Semilight" panose="020B0402040204020203" pitchFamily="34"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atin typeface="Segoe UI Semilight" panose="020B0402040204020203" pitchFamily="34" charset="0"/>
                <a:cs typeface="Segoe UI Semilight" panose="020B04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atin typeface="Segoe UI Semilight" panose="020B0402040204020203" pitchFamily="34" charset="0"/>
                <a:cs typeface="Segoe UI Semilight" panose="020B0402040204020203" pitchFamily="34" charset="0"/>
              </a:defRPr>
            </a:lvl1pPr>
            <a:lvl2pPr>
              <a:defRPr sz="2000">
                <a:latin typeface="Segoe UI Semilight" panose="020B0402040204020203" pitchFamily="34" charset="0"/>
                <a:cs typeface="Segoe UI Semilight" panose="020B0402040204020203" pitchFamily="34" charset="0"/>
              </a:defRPr>
            </a:lvl2pPr>
            <a:lvl3pPr>
              <a:defRPr sz="1800">
                <a:latin typeface="Segoe UI Semilight" panose="020B0402040204020203" pitchFamily="34" charset="0"/>
                <a:cs typeface="Segoe UI Semilight" panose="020B0402040204020203" pitchFamily="34" charset="0"/>
              </a:defRPr>
            </a:lvl3pPr>
            <a:lvl4pPr>
              <a:defRPr sz="1600">
                <a:latin typeface="Segoe UI Semilight" panose="020B0402040204020203" pitchFamily="34" charset="0"/>
                <a:cs typeface="Segoe UI Semilight" panose="020B0402040204020203" pitchFamily="34" charset="0"/>
              </a:defRPr>
            </a:lvl4pPr>
            <a:lvl5pPr>
              <a:defRPr sz="1600">
                <a:latin typeface="Segoe UI Semilight" panose="020B0402040204020203" pitchFamily="34" charset="0"/>
                <a:cs typeface="Segoe UI Semilight" panose="020B0402040204020203" pitchFamily="34"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Segoe UI Semibold" panose="020B0702040204020203" pitchFamily="34" charset="0"/>
              </a:defRPr>
            </a:lvl1pPr>
          </a:lstStyle>
          <a:p>
            <a:r>
              <a:rPr lang="en-US" smtClean="0"/>
              <a:t>Click to edit Master title style</a:t>
            </a:r>
            <a:endParaRPr lang="en-US"/>
          </a:p>
        </p:txBody>
      </p:sp>
      <p:sp>
        <p:nvSpPr>
          <p:cNvPr id="4"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8572499" y="6380412"/>
            <a:ext cx="533400" cy="441325"/>
          </a:xfrm>
          <a:prstGeom prst="rect">
            <a:avLst/>
          </a:prstGeom>
        </p:spPr>
        <p:txBody>
          <a:bodyPr vert="horz" lIns="91440" tIns="45720" rIns="91440" bIns="45720" rtlCol="0" anchor="ctr"/>
          <a:lstStyle>
            <a:lvl1pPr algn="r">
              <a:defRPr sz="1200">
                <a:solidFill>
                  <a:schemeClr val="tx1">
                    <a:tint val="75000"/>
                  </a:schemeClr>
                </a:solidFill>
                <a:latin typeface="Segoe UI Semibold" panose="020B0702040204020203" pitchFamily="34" charset="0"/>
              </a:defRPr>
            </a:lvl1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atin typeface="Segoe UI Semibold" panose="020B0702040204020203" pitchFamily="34" charset="0"/>
              </a:defRPr>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atin typeface="Segoe UI Semibold" panose="020B0702040204020203" pitchFamily="34" charset="0"/>
              </a:defRPr>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Slide Number Placeholder 5"/>
          <p:cNvSpPr txBox="1">
            <a:spLocks/>
          </p:cNvSpPr>
          <p:nvPr userDrawn="1"/>
        </p:nvSpPr>
        <p:spPr>
          <a:xfrm>
            <a:off x="8572499" y="6380412"/>
            <a:ext cx="533400" cy="441325"/>
          </a:xfrm>
          <a:prstGeom prst="rect">
            <a:avLst/>
          </a:prstGeom>
        </p:spPr>
        <p:txBody>
          <a:bodyPr vert="horz" lIns="91440" tIns="45720" rIns="91440" bIns="45720" rtlCol="0" anchor="ctr"/>
          <a:lstStyle>
            <a:defPPr>
              <a:defRPr lang="en-US"/>
            </a:defPPr>
            <a:lvl1pPr algn="r" rtl="0" eaLnBrk="0" fontAlgn="base" hangingPunct="0">
              <a:spcBef>
                <a:spcPct val="0"/>
              </a:spcBef>
              <a:spcAft>
                <a:spcPct val="0"/>
              </a:spcAft>
              <a:defRPr sz="1200" kern="1200">
                <a:solidFill>
                  <a:schemeClr val="tx1">
                    <a:tint val="75000"/>
                  </a:schemeClr>
                </a:solidFill>
                <a:latin typeface="Segoe UI Semibold" panose="020B0702040204020203" pitchFamily="34" charset="0"/>
                <a:ea typeface="+mn-ea"/>
                <a:cs typeface="+mn-cs"/>
              </a:defRPr>
            </a:lvl1pPr>
            <a:lvl2pPr marL="457200" algn="l" rtl="0" eaLnBrk="0" fontAlgn="base" hangingPunct="0">
              <a:spcBef>
                <a:spcPct val="0"/>
              </a:spcBef>
              <a:spcAft>
                <a:spcPct val="0"/>
              </a:spcAft>
              <a:defRPr sz="2400" kern="1200">
                <a:solidFill>
                  <a:schemeClr val="tx1"/>
                </a:solidFill>
                <a:latin typeface="Times" charset="0"/>
                <a:ea typeface="+mn-ea"/>
                <a:cs typeface="+mn-cs"/>
              </a:defRPr>
            </a:lvl2pPr>
            <a:lvl3pPr marL="914400" algn="l" rtl="0" eaLnBrk="0" fontAlgn="base" hangingPunct="0">
              <a:spcBef>
                <a:spcPct val="0"/>
              </a:spcBef>
              <a:spcAft>
                <a:spcPct val="0"/>
              </a:spcAft>
              <a:defRPr sz="2400" kern="1200">
                <a:solidFill>
                  <a:schemeClr val="tx1"/>
                </a:solidFill>
                <a:latin typeface="Times" charset="0"/>
                <a:ea typeface="+mn-ea"/>
                <a:cs typeface="+mn-cs"/>
              </a:defRPr>
            </a:lvl3pPr>
            <a:lvl4pPr marL="1371600" algn="l" rtl="0" eaLnBrk="0" fontAlgn="base" hangingPunct="0">
              <a:spcBef>
                <a:spcPct val="0"/>
              </a:spcBef>
              <a:spcAft>
                <a:spcPct val="0"/>
              </a:spcAft>
              <a:defRPr sz="2400" kern="1200">
                <a:solidFill>
                  <a:schemeClr val="tx1"/>
                </a:solidFill>
                <a:latin typeface="Times" charset="0"/>
                <a:ea typeface="+mn-ea"/>
                <a:cs typeface="+mn-cs"/>
              </a:defRPr>
            </a:lvl4pPr>
            <a:lvl5pPr marL="1828800" algn="l"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457200" rtl="0" eaLnBrk="1" latinLnBrk="0" hangingPunct="1">
              <a:defRPr sz="2400" kern="1200">
                <a:solidFill>
                  <a:schemeClr val="tx1"/>
                </a:solidFill>
                <a:latin typeface="Times" charset="0"/>
                <a:ea typeface="+mn-ea"/>
                <a:cs typeface="+mn-cs"/>
              </a:defRPr>
            </a:lvl6pPr>
            <a:lvl7pPr marL="2743200" algn="l" defTabSz="457200" rtl="0" eaLnBrk="1" latinLnBrk="0" hangingPunct="1">
              <a:defRPr sz="2400" kern="1200">
                <a:solidFill>
                  <a:schemeClr val="tx1"/>
                </a:solidFill>
                <a:latin typeface="Times" charset="0"/>
                <a:ea typeface="+mn-ea"/>
                <a:cs typeface="+mn-cs"/>
              </a:defRPr>
            </a:lvl7pPr>
            <a:lvl8pPr marL="3200400" algn="l" defTabSz="457200" rtl="0" eaLnBrk="1" latinLnBrk="0" hangingPunct="1">
              <a:defRPr sz="2400" kern="1200">
                <a:solidFill>
                  <a:schemeClr val="tx1"/>
                </a:solidFill>
                <a:latin typeface="Times" charset="0"/>
                <a:ea typeface="+mn-ea"/>
                <a:cs typeface="+mn-cs"/>
              </a:defRPr>
            </a:lvl8pPr>
            <a:lvl9pPr marL="3657600" algn="l" defTabSz="457200" rtl="0" eaLnBrk="1" latinLnBrk="0" hangingPunct="1">
              <a:defRPr sz="2400" kern="1200">
                <a:solidFill>
                  <a:schemeClr val="tx1"/>
                </a:solidFill>
                <a:latin typeface="Times" charset="0"/>
                <a:ea typeface="+mn-ea"/>
                <a:cs typeface="+mn-cs"/>
              </a:defRPr>
            </a:lvl9pPr>
          </a:lstStyle>
          <a:p>
            <a:fld id="{179A9A4E-4C82-4D44-9372-C31BB3818094}" type="slidenum">
              <a:rPr lang="en-US" smtClean="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ti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2"/>
          <p:cNvSpPr>
            <a:spLocks noChangeArrowheads="1"/>
          </p:cNvSpPr>
          <p:nvPr/>
        </p:nvSpPr>
        <p:spPr bwMode="auto">
          <a:xfrm>
            <a:off x="0" y="6096000"/>
            <a:ext cx="9144000" cy="762000"/>
          </a:xfrm>
          <a:prstGeom prst="rect">
            <a:avLst/>
          </a:prstGeom>
          <a:solidFill>
            <a:srgbClr val="CE1126"/>
          </a:solidFill>
          <a:ln w="9525">
            <a:noFill/>
            <a:miter lim="800000"/>
            <a:headEnd/>
            <a:tailEnd/>
          </a:ln>
          <a:effectLst/>
        </p:spPr>
        <p:txBody>
          <a:bodyPr wrap="none" anchor="ctr">
            <a:prstTxWarp prst="textNoShape">
              <a:avLst/>
            </a:prstTxWarp>
          </a:bodyPr>
          <a:lstStyle/>
          <a:p>
            <a:endParaRPr lang="en-US" dirty="0"/>
          </a:p>
        </p:txBody>
      </p:sp>
      <p:sp>
        <p:nvSpPr>
          <p:cNvPr id="1026" name="Rectangle 2"/>
          <p:cNvSpPr>
            <a:spLocks noGrp="1" noChangeArrowheads="1"/>
          </p:cNvSpPr>
          <p:nvPr>
            <p:ph type="title"/>
          </p:nvPr>
        </p:nvSpPr>
        <p:spPr bwMode="auto">
          <a:xfrm>
            <a:off x="212725" y="762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a:p>
        </p:txBody>
      </p:sp>
      <p:sp>
        <p:nvSpPr>
          <p:cNvPr id="1027" name="Rectangle 3"/>
          <p:cNvSpPr>
            <a:spLocks noGrp="1" noChangeArrowheads="1"/>
          </p:cNvSpPr>
          <p:nvPr>
            <p:ph type="body" idx="1"/>
          </p:nvPr>
        </p:nvSpPr>
        <p:spPr bwMode="auto">
          <a:xfrm>
            <a:off x="212724" y="1357416"/>
            <a:ext cx="8626475" cy="458618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35" name="Text Box 11"/>
          <p:cNvSpPr txBox="1">
            <a:spLocks noChangeArrowheads="1"/>
          </p:cNvSpPr>
          <p:nvPr/>
        </p:nvSpPr>
        <p:spPr bwMode="auto">
          <a:xfrm>
            <a:off x="212725" y="3489325"/>
            <a:ext cx="184150" cy="457200"/>
          </a:xfrm>
          <a:prstGeom prst="rect">
            <a:avLst/>
          </a:prstGeom>
          <a:noFill/>
          <a:ln w="9525">
            <a:noFill/>
            <a:miter lim="800000"/>
            <a:headEnd/>
            <a:tailEnd/>
          </a:ln>
          <a:effectLst/>
        </p:spPr>
        <p:txBody>
          <a:bodyPr wrap="none">
            <a:prstTxWarp prst="textNoShape">
              <a:avLst/>
            </a:prstTxWarp>
            <a:spAutoFit/>
          </a:bodyPr>
          <a:lstStyle/>
          <a:p>
            <a:endParaRPr lang="en-US"/>
          </a:p>
        </p:txBody>
      </p:sp>
      <p:pic>
        <p:nvPicPr>
          <p:cNvPr id="14" name="Picture 11" descr="ISU LEFT white.eps"/>
          <p:cNvPicPr>
            <a:picLocks noChangeAspect="1"/>
          </p:cNvPicPr>
          <p:nvPr/>
        </p:nvPicPr>
        <p:blipFill>
          <a:blip r:embed="rId13"/>
          <a:srcRect b="38235"/>
          <a:stretch>
            <a:fillRect/>
          </a:stretch>
        </p:blipFill>
        <p:spPr bwMode="auto">
          <a:xfrm>
            <a:off x="609600" y="6501530"/>
            <a:ext cx="3211600" cy="264395"/>
          </a:xfrm>
          <a:prstGeom prst="rect">
            <a:avLst/>
          </a:prstGeom>
          <a:noFill/>
          <a:ln w="9525">
            <a:noFill/>
            <a:miter lim="800000"/>
            <a:headEnd/>
            <a:tailEnd/>
          </a:ln>
        </p:spPr>
      </p:pic>
      <p:pic>
        <p:nvPicPr>
          <p:cNvPr id="15" name="Picture 14"/>
          <p:cNvPicPr>
            <a:picLocks noChangeAspect="1"/>
          </p:cNvPicPr>
          <p:nvPr/>
        </p:nvPicPr>
        <p:blipFill rotWithShape="1">
          <a:blip r:embed="rId14">
            <a:clrChange>
              <a:clrFrom>
                <a:srgbClr val="E21836"/>
              </a:clrFrom>
              <a:clrTo>
                <a:srgbClr val="E21836">
                  <a:alpha val="0"/>
                </a:srgbClr>
              </a:clrTo>
            </a:clrChange>
            <a:extLst>
              <a:ext uri="{28A0092B-C50C-407E-A947-70E740481C1C}">
                <a14:useLocalDpi xmlns:a14="http://schemas.microsoft.com/office/drawing/2010/main" val="0"/>
              </a:ext>
            </a:extLst>
          </a:blip>
          <a:srcRect l="6413" t="2087" r="10224" b="376"/>
          <a:stretch/>
        </p:blipFill>
        <p:spPr>
          <a:xfrm>
            <a:off x="0" y="6135961"/>
            <a:ext cx="466685" cy="682077"/>
          </a:xfrm>
          <a:prstGeom prst="rect">
            <a:avLst/>
          </a:prstGeom>
        </p:spPr>
      </p:pic>
      <p:sp>
        <p:nvSpPr>
          <p:cNvPr id="16" name="Slide Number Placeholder 5"/>
          <p:cNvSpPr>
            <a:spLocks noGrp="1"/>
          </p:cNvSpPr>
          <p:nvPr>
            <p:ph type="sldNum" sz="quarter" idx="4"/>
          </p:nvPr>
        </p:nvSpPr>
        <p:spPr>
          <a:xfrm>
            <a:off x="8572499" y="6380412"/>
            <a:ext cx="533400" cy="441325"/>
          </a:xfrm>
          <a:prstGeom prst="rect">
            <a:avLst/>
          </a:prstGeom>
        </p:spPr>
        <p:txBody>
          <a:bodyPr vert="horz" lIns="91440" tIns="45720" rIns="91440" bIns="45720" rtlCol="0" anchor="ctr"/>
          <a:lstStyle>
            <a:lvl1pPr algn="r">
              <a:defRPr sz="1200">
                <a:solidFill>
                  <a:schemeClr val="tx1">
                    <a:tint val="75000"/>
                  </a:schemeClr>
                </a:solidFill>
                <a:latin typeface="Segoe UI Semibold" panose="020B0702040204020203" pitchFamily="34" charset="0"/>
              </a:defRPr>
            </a:lvl1pPr>
          </a:lstStyle>
          <a:p>
            <a:fld id="{179A9A4E-4C82-4D44-9372-C31BB3818094}"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xmlns:p14="http://schemas.microsoft.com/office/powerpoint/2010/main" id="1" dur="indefinite" restart="never" nodeType="tmRoot"/>
      </p:par>
    </p:tnLst>
  </p:timing>
  <p:hf hdr="0" ftr="0" dt="0"/>
  <p:txStyles>
    <p:titleStyle>
      <a:lvl1pPr algn="l" rtl="0" eaLnBrk="1" fontAlgn="base" hangingPunct="1">
        <a:spcBef>
          <a:spcPct val="0"/>
        </a:spcBef>
        <a:spcAft>
          <a:spcPct val="0"/>
        </a:spcAft>
        <a:defRPr sz="3500">
          <a:solidFill>
            <a:srgbClr val="CE1126"/>
          </a:solidFill>
          <a:latin typeface="+mj-lt"/>
          <a:ea typeface="+mj-ea"/>
          <a:cs typeface="+mj-cs"/>
        </a:defRPr>
      </a:lvl1pPr>
      <a:lvl2pPr algn="l" rtl="0" eaLnBrk="1" fontAlgn="base" hangingPunct="1">
        <a:spcBef>
          <a:spcPct val="0"/>
        </a:spcBef>
        <a:spcAft>
          <a:spcPct val="0"/>
        </a:spcAft>
        <a:defRPr sz="3500">
          <a:solidFill>
            <a:srgbClr val="CE1126"/>
          </a:solidFill>
          <a:latin typeface="Univers 67 CondensedBold" charset="0"/>
        </a:defRPr>
      </a:lvl2pPr>
      <a:lvl3pPr algn="l" rtl="0" eaLnBrk="1" fontAlgn="base" hangingPunct="1">
        <a:spcBef>
          <a:spcPct val="0"/>
        </a:spcBef>
        <a:spcAft>
          <a:spcPct val="0"/>
        </a:spcAft>
        <a:defRPr sz="3500">
          <a:solidFill>
            <a:srgbClr val="CE1126"/>
          </a:solidFill>
          <a:latin typeface="Univers 67 CondensedBold" charset="0"/>
        </a:defRPr>
      </a:lvl3pPr>
      <a:lvl4pPr algn="l" rtl="0" eaLnBrk="1" fontAlgn="base" hangingPunct="1">
        <a:spcBef>
          <a:spcPct val="0"/>
        </a:spcBef>
        <a:spcAft>
          <a:spcPct val="0"/>
        </a:spcAft>
        <a:defRPr sz="3500">
          <a:solidFill>
            <a:srgbClr val="CE1126"/>
          </a:solidFill>
          <a:latin typeface="Univers 67 CondensedBold" charset="0"/>
        </a:defRPr>
      </a:lvl4pPr>
      <a:lvl5pPr algn="l" rtl="0" eaLnBrk="1" fontAlgn="base" hangingPunct="1">
        <a:spcBef>
          <a:spcPct val="0"/>
        </a:spcBef>
        <a:spcAft>
          <a:spcPct val="0"/>
        </a:spcAft>
        <a:defRPr sz="3500">
          <a:solidFill>
            <a:srgbClr val="CE1126"/>
          </a:solidFill>
          <a:latin typeface="Univers 67 CondensedBold" charset="0"/>
        </a:defRPr>
      </a:lvl5pPr>
      <a:lvl6pPr marL="457200" algn="l" rtl="0" eaLnBrk="1" fontAlgn="base" hangingPunct="1">
        <a:spcBef>
          <a:spcPct val="0"/>
        </a:spcBef>
        <a:spcAft>
          <a:spcPct val="0"/>
        </a:spcAft>
        <a:defRPr sz="3500">
          <a:solidFill>
            <a:srgbClr val="CE1126"/>
          </a:solidFill>
          <a:latin typeface="Univers 67 CondensedBold" charset="0"/>
        </a:defRPr>
      </a:lvl6pPr>
      <a:lvl7pPr marL="914400" algn="l" rtl="0" eaLnBrk="1" fontAlgn="base" hangingPunct="1">
        <a:spcBef>
          <a:spcPct val="0"/>
        </a:spcBef>
        <a:spcAft>
          <a:spcPct val="0"/>
        </a:spcAft>
        <a:defRPr sz="3500">
          <a:solidFill>
            <a:srgbClr val="CE1126"/>
          </a:solidFill>
          <a:latin typeface="Univers 67 CondensedBold" charset="0"/>
        </a:defRPr>
      </a:lvl7pPr>
      <a:lvl8pPr marL="1371600" algn="l" rtl="0" eaLnBrk="1" fontAlgn="base" hangingPunct="1">
        <a:spcBef>
          <a:spcPct val="0"/>
        </a:spcBef>
        <a:spcAft>
          <a:spcPct val="0"/>
        </a:spcAft>
        <a:defRPr sz="3500">
          <a:solidFill>
            <a:srgbClr val="CE1126"/>
          </a:solidFill>
          <a:latin typeface="Univers 67 CondensedBold" charset="0"/>
        </a:defRPr>
      </a:lvl8pPr>
      <a:lvl9pPr marL="1828800" algn="l" rtl="0" eaLnBrk="1" fontAlgn="base" hangingPunct="1">
        <a:spcBef>
          <a:spcPct val="0"/>
        </a:spcBef>
        <a:spcAft>
          <a:spcPct val="0"/>
        </a:spcAft>
        <a:defRPr sz="3500">
          <a:solidFill>
            <a:srgbClr val="CE1126"/>
          </a:solidFill>
          <a:latin typeface="Univers 67 CondensedBold" charset="0"/>
        </a:defRPr>
      </a:lvl9pPr>
    </p:titleStyle>
    <p:bodyStyle>
      <a:lvl1pPr marL="342900" indent="-3429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mn-ea"/>
          <a:cs typeface="+mn-cs"/>
        </a:defRPr>
      </a:lvl1pPr>
      <a:lvl2pPr marL="742950" indent="-28575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2pPr>
      <a:lvl3pPr marL="11430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3pPr>
      <a:lvl4pPr marL="16002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4pPr>
      <a:lvl5pPr marL="20574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5pPr>
      <a:lvl6pPr marL="25146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6pPr>
      <a:lvl7pPr marL="29718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7pPr>
      <a:lvl8pPr marL="34290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8pPr>
      <a:lvl9pPr marL="3886200" indent="-228600" algn="l" rtl="0" eaLnBrk="1" fontAlgn="base" hangingPunct="1">
        <a:spcBef>
          <a:spcPct val="20000"/>
        </a:spcBef>
        <a:spcAft>
          <a:spcPct val="0"/>
        </a:spcAft>
        <a:buClr>
          <a:srgbClr val="CE1126"/>
        </a:buClr>
        <a:buSzPct val="80000"/>
        <a:buFont typeface="Times" charset="0"/>
        <a:buChar char="•"/>
        <a:defRPr sz="2600">
          <a:solidFill>
            <a:srgbClr val="7A6E67"/>
          </a:solidFill>
          <a:latin typeface="+mn-lt"/>
          <a:ea typeface="Geneva"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www.twitter.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hyperlink" Target="http://pathogenomics.bham.ac.uk/blog/" TargetMode="External"/><Relationship Id="rId4" Type="http://schemas.openxmlformats.org/officeDocument/2006/relationships/hyperlink" Target="http://bcbio.wordpress.com/" TargetMode="External"/><Relationship Id="rId5" Type="http://schemas.openxmlformats.org/officeDocument/2006/relationships/hyperlink" Target="http://flxlexblog.wordpress.com/page/2/" TargetMode="External"/><Relationship Id="rId1" Type="http://schemas.openxmlformats.org/officeDocument/2006/relationships/slideLayout" Target="../slideLayouts/slideLayout2.xml"/><Relationship Id="rId2" Type="http://schemas.openxmlformats.org/officeDocument/2006/relationships/hyperlink" Target="http://gettinggeneticsdone.blogspot.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2514600"/>
            <a:ext cx="9003574" cy="546062"/>
          </a:xfrm>
        </p:spPr>
        <p:txBody>
          <a:bodyPr/>
          <a:lstStyle/>
          <a:p>
            <a:r>
              <a:rPr lang="en-US" dirty="0">
                <a:latin typeface="Segoe UI" panose="020B0502040204020203" pitchFamily="34" charset="0"/>
                <a:ea typeface="Segoe UI" panose="020B0502040204020203" pitchFamily="34" charset="0"/>
                <a:cs typeface="Segoe UI" panose="020B0502040204020203" pitchFamily="34" charset="0"/>
              </a:rPr>
              <a:t>Genome Informatics </a:t>
            </a:r>
            <a:r>
              <a:rPr lang="en-US" dirty="0" smtClean="0">
                <a:latin typeface="Segoe UI" panose="020B0502040204020203" pitchFamily="34" charset="0"/>
                <a:ea typeface="Segoe UI" panose="020B0502040204020203" pitchFamily="34" charset="0"/>
                <a:cs typeface="Segoe UI" panose="020B0502040204020203" pitchFamily="34" charset="0"/>
              </a:rPr>
              <a:t>at </a:t>
            </a:r>
            <a:r>
              <a:rPr lang="en-US" dirty="0">
                <a:latin typeface="Segoe UI" panose="020B0502040204020203" pitchFamily="34" charset="0"/>
                <a:ea typeface="Segoe UI" panose="020B0502040204020203" pitchFamily="34" charset="0"/>
                <a:cs typeface="Segoe UI" panose="020B0502040204020203" pitchFamily="34" charset="0"/>
              </a:rPr>
              <a:t>Iowa </a:t>
            </a:r>
            <a:r>
              <a:rPr lang="en-US" dirty="0" smtClean="0">
                <a:latin typeface="Segoe UI" panose="020B0502040204020203" pitchFamily="34" charset="0"/>
                <a:ea typeface="Segoe UI" panose="020B0502040204020203" pitchFamily="34" charset="0"/>
                <a:cs typeface="Segoe UI" panose="020B0502040204020203" pitchFamily="34" charset="0"/>
              </a:rPr>
              <a:t>State </a:t>
            </a:r>
            <a:r>
              <a:rPr lang="en-US" dirty="0">
                <a:latin typeface="Segoe UI" panose="020B0502040204020203" pitchFamily="34" charset="0"/>
                <a:ea typeface="Segoe UI" panose="020B0502040204020203" pitchFamily="34" charset="0"/>
                <a:cs typeface="Segoe UI" panose="020B0502040204020203" pitchFamily="34" charset="0"/>
              </a:rPr>
              <a:t>University</a:t>
            </a:r>
          </a:p>
        </p:txBody>
      </p:sp>
      <p:sp>
        <p:nvSpPr>
          <p:cNvPr id="5" name="Subtitle 4"/>
          <p:cNvSpPr>
            <a:spLocks noGrp="1"/>
          </p:cNvSpPr>
          <p:nvPr>
            <p:ph type="subTitle" idx="1"/>
          </p:nvPr>
        </p:nvSpPr>
        <p:spPr>
          <a:xfrm>
            <a:off x="533399" y="3581400"/>
            <a:ext cx="8085667" cy="1752600"/>
          </a:xfrm>
        </p:spPr>
        <p:txBody>
          <a:bodyPr/>
          <a:lstStyle/>
          <a:p>
            <a:r>
              <a:rPr lang="en-US" dirty="0" smtClean="0">
                <a:latin typeface="Segoe UI" panose="020B0502040204020203" pitchFamily="34" charset="0"/>
                <a:ea typeface="Segoe UI" panose="020B0502040204020203" pitchFamily="34" charset="0"/>
                <a:cs typeface="Segoe UI" panose="020B0502040204020203" pitchFamily="34" charset="0"/>
              </a:rPr>
              <a:t>Introduction to Open Source Software exploration</a:t>
            </a:r>
          </a:p>
          <a:p>
            <a:endParaRPr lang="en-US" dirty="0">
              <a:latin typeface="Segoe UI" panose="020B0502040204020203" pitchFamily="34" charset="0"/>
              <a:ea typeface="Segoe UI" panose="020B0502040204020203" pitchFamily="34" charset="0"/>
              <a:cs typeface="Segoe UI" panose="020B0502040204020203" pitchFamily="34" charset="0"/>
            </a:endParaRPr>
          </a:p>
          <a:p>
            <a:r>
              <a:rPr lang="en-US" dirty="0" smtClean="0">
                <a:latin typeface="Segoe UI" panose="020B0502040204020203" pitchFamily="34" charset="0"/>
                <a:ea typeface="Segoe UI" panose="020B0502040204020203" pitchFamily="34" charset="0"/>
                <a:cs typeface="Segoe UI" panose="020B0502040204020203" pitchFamily="34" charset="0"/>
              </a:rPr>
              <a:t>How to determine the best programs.</a:t>
            </a:r>
          </a:p>
        </p:txBody>
      </p:sp>
      <p:sp>
        <p:nvSpPr>
          <p:cNvPr id="6" name="Text Box 6"/>
          <p:cNvSpPr txBox="1">
            <a:spLocks noChangeArrowheads="1"/>
          </p:cNvSpPr>
          <p:nvPr/>
        </p:nvSpPr>
        <p:spPr bwMode="auto">
          <a:xfrm>
            <a:off x="6439" y="5985301"/>
            <a:ext cx="2727429" cy="8309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600" dirty="0">
                <a:latin typeface="Segoe UI" panose="020B0502040204020203" pitchFamily="34" charset="0"/>
                <a:ea typeface="Segoe UI" panose="020B0502040204020203" pitchFamily="34" charset="0"/>
                <a:cs typeface="Segoe UI" panose="020B0502040204020203" pitchFamily="34" charset="0"/>
              </a:rPr>
              <a:t>Andrew Severin</a:t>
            </a:r>
          </a:p>
          <a:p>
            <a:r>
              <a:rPr lang="en-US" sz="1600" dirty="0" smtClean="0">
                <a:latin typeface="Segoe UI" panose="020B0502040204020203" pitchFamily="34" charset="0"/>
                <a:ea typeface="Segoe UI" panose="020B0502040204020203" pitchFamily="34" charset="0"/>
                <a:cs typeface="Segoe UI" panose="020B0502040204020203" pitchFamily="34" charset="0"/>
              </a:rPr>
              <a:t>Genome Informatics Facility</a:t>
            </a:r>
          </a:p>
          <a:p>
            <a:r>
              <a:rPr lang="en-US" sz="1600" dirty="0" smtClean="0">
                <a:latin typeface="Segoe UI" panose="020B0502040204020203" pitchFamily="34" charset="0"/>
                <a:ea typeface="Segoe UI" panose="020B0502040204020203" pitchFamily="34" charset="0"/>
                <a:cs typeface="Segoe UI" panose="020B0502040204020203" pitchFamily="34" charset="0"/>
              </a:rPr>
              <a:t>Iowa </a:t>
            </a:r>
            <a:r>
              <a:rPr lang="en-US" sz="1600" dirty="0">
                <a:latin typeface="Segoe UI" panose="020B0502040204020203" pitchFamily="34" charset="0"/>
                <a:ea typeface="Segoe UI" panose="020B0502040204020203" pitchFamily="34" charset="0"/>
                <a:cs typeface="Segoe UI" panose="020B0502040204020203" pitchFamily="34" charset="0"/>
              </a:rPr>
              <a:t>State </a:t>
            </a:r>
            <a:r>
              <a:rPr lang="en-US" sz="1600" dirty="0" smtClean="0">
                <a:latin typeface="Segoe UI" panose="020B0502040204020203" pitchFamily="34" charset="0"/>
                <a:ea typeface="Segoe UI" panose="020B0502040204020203" pitchFamily="34" charset="0"/>
                <a:cs typeface="Segoe UI" panose="020B0502040204020203" pitchFamily="34" charset="0"/>
              </a:rPr>
              <a:t>University</a:t>
            </a:r>
            <a:endParaRPr lang="en-US" sz="1600" dirty="0">
              <a:latin typeface="Segoe UI" panose="020B0502040204020203" pitchFamily="34" charset="0"/>
              <a:ea typeface="Segoe UI" panose="020B0502040204020203" pitchFamily="34" charset="0"/>
              <a:cs typeface="Segoe UI" panose="020B0502040204020203" pitchFamily="34" charset="0"/>
            </a:endParaRPr>
          </a:p>
        </p:txBody>
      </p:sp>
      <p:sp>
        <p:nvSpPr>
          <p:cNvPr id="7" name="Text Box 6"/>
          <p:cNvSpPr txBox="1">
            <a:spLocks noChangeArrowheads="1"/>
          </p:cNvSpPr>
          <p:nvPr/>
        </p:nvSpPr>
        <p:spPr bwMode="auto">
          <a:xfrm>
            <a:off x="7021262" y="6231522"/>
            <a:ext cx="2111876" cy="5847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600" dirty="0" smtClean="0">
                <a:latin typeface="Segoe UI" panose="020B0502040204020203" pitchFamily="34" charset="0"/>
                <a:ea typeface="Segoe UI" panose="020B0502040204020203" pitchFamily="34" charset="0"/>
                <a:cs typeface="Segoe UI" panose="020B0502040204020203" pitchFamily="34" charset="0"/>
              </a:rPr>
              <a:t>206 Science I</a:t>
            </a:r>
            <a:endParaRPr lang="en-US" sz="1600" dirty="0">
              <a:latin typeface="Segoe UI" panose="020B0502040204020203" pitchFamily="34" charset="0"/>
              <a:ea typeface="Segoe UI" panose="020B0502040204020203" pitchFamily="34" charset="0"/>
              <a:cs typeface="Segoe UI" panose="020B0502040204020203" pitchFamily="34" charset="0"/>
            </a:endParaRPr>
          </a:p>
          <a:p>
            <a:r>
              <a:rPr lang="en-US" sz="1600" dirty="0" smtClean="0">
                <a:latin typeface="Segoe UI" panose="020B0502040204020203" pitchFamily="34" charset="0"/>
                <a:ea typeface="Segoe UI" panose="020B0502040204020203" pitchFamily="34" charset="0"/>
                <a:cs typeface="Segoe UI" panose="020B0502040204020203" pitchFamily="34" charset="0"/>
              </a:rPr>
              <a:t>Iowa </a:t>
            </a:r>
            <a:r>
              <a:rPr lang="en-US" sz="1600" dirty="0">
                <a:latin typeface="Segoe UI" panose="020B0502040204020203" pitchFamily="34" charset="0"/>
                <a:ea typeface="Segoe UI" panose="020B0502040204020203" pitchFamily="34" charset="0"/>
                <a:cs typeface="Segoe UI" panose="020B0502040204020203" pitchFamily="34" charset="0"/>
              </a:rPr>
              <a:t>State </a:t>
            </a:r>
            <a:r>
              <a:rPr lang="en-US" sz="1600" dirty="0" smtClean="0">
                <a:latin typeface="Segoe UI" panose="020B0502040204020203" pitchFamily="34" charset="0"/>
                <a:ea typeface="Segoe UI" panose="020B0502040204020203" pitchFamily="34" charset="0"/>
                <a:cs typeface="Segoe UI" panose="020B0502040204020203" pitchFamily="34" charset="0"/>
              </a:rPr>
              <a:t>University</a:t>
            </a:r>
          </a:p>
        </p:txBody>
      </p:sp>
    </p:spTree>
    <p:extLst>
      <p:ext uri="{BB962C8B-B14F-4D97-AF65-F5344CB8AC3E}">
        <p14:creationId xmlns:p14="http://schemas.microsoft.com/office/powerpoint/2010/main" val="393553311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http://</a:t>
            </a:r>
            <a:r>
              <a:rPr lang="en-US" dirty="0" err="1" smtClean="0"/>
              <a:t>SeqAnswers.com</a:t>
            </a:r>
            <a:endParaRPr lang="en-US" dirty="0"/>
          </a:p>
        </p:txBody>
      </p:sp>
      <p:sp>
        <p:nvSpPr>
          <p:cNvPr id="3" name="Content Placeholder 2"/>
          <p:cNvSpPr>
            <a:spLocks noGrp="1"/>
          </p:cNvSpPr>
          <p:nvPr>
            <p:ph idx="1"/>
          </p:nvPr>
        </p:nvSpPr>
        <p:spPr/>
        <p:txBody>
          <a:bodyPr/>
          <a:lstStyle/>
          <a:p>
            <a:r>
              <a:rPr lang="en-US" dirty="0" err="1" smtClean="0"/>
              <a:t>SeqAnswers</a:t>
            </a:r>
            <a:endParaRPr lang="en-US" dirty="0"/>
          </a:p>
          <a:p>
            <a:pPr lvl="1">
              <a:lnSpc>
                <a:spcPct val="140000"/>
              </a:lnSpc>
            </a:pPr>
            <a:r>
              <a:rPr lang="en-US" dirty="0" smtClean="0"/>
              <a:t>Summaries of Sequencing Technology</a:t>
            </a:r>
          </a:p>
          <a:p>
            <a:pPr lvl="1">
              <a:lnSpc>
                <a:spcPct val="140000"/>
              </a:lnSpc>
            </a:pPr>
            <a:r>
              <a:rPr lang="en-US" dirty="0" smtClean="0"/>
              <a:t>Job boards</a:t>
            </a:r>
          </a:p>
          <a:p>
            <a:pPr lvl="1">
              <a:lnSpc>
                <a:spcPct val="140000"/>
              </a:lnSpc>
            </a:pPr>
            <a:r>
              <a:rPr lang="en-US" dirty="0" smtClean="0"/>
              <a:t>Answers to basic questions</a:t>
            </a:r>
          </a:p>
          <a:p>
            <a:pPr lvl="1">
              <a:lnSpc>
                <a:spcPct val="140000"/>
              </a:lnSpc>
            </a:pPr>
            <a:r>
              <a:rPr lang="en-US" dirty="0" smtClean="0"/>
              <a:t>Beta testers of the latest OSS fad.</a:t>
            </a:r>
            <a:endParaRPr lang="en-US" dirty="0"/>
          </a:p>
        </p:txBody>
      </p:sp>
      <p:sp>
        <p:nvSpPr>
          <p:cNvPr id="4" name="TextBox 3"/>
          <p:cNvSpPr txBox="1"/>
          <p:nvPr/>
        </p:nvSpPr>
        <p:spPr>
          <a:xfrm>
            <a:off x="6366933" y="304800"/>
            <a:ext cx="184666" cy="461665"/>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394368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Twitter</a:t>
            </a:r>
            <a:endParaRPr lang="en-US" dirty="0"/>
          </a:p>
        </p:txBody>
      </p:sp>
      <p:sp>
        <p:nvSpPr>
          <p:cNvPr id="3" name="Content Placeholder 2"/>
          <p:cNvSpPr>
            <a:spLocks noGrp="1"/>
          </p:cNvSpPr>
          <p:nvPr>
            <p:ph idx="1"/>
          </p:nvPr>
        </p:nvSpPr>
        <p:spPr>
          <a:xfrm>
            <a:off x="212725" y="1075271"/>
            <a:ext cx="8778875" cy="4648200"/>
          </a:xfrm>
        </p:spPr>
        <p:txBody>
          <a:bodyPr/>
          <a:lstStyle/>
          <a:p>
            <a:r>
              <a:rPr lang="en-US" sz="2400" dirty="0" smtClean="0">
                <a:hlinkClick r:id="rId3"/>
              </a:rPr>
              <a:t>www.twitter.com</a:t>
            </a:r>
            <a:endParaRPr lang="en-US" sz="2400" dirty="0" smtClean="0"/>
          </a:p>
          <a:p>
            <a:pPr lvl="1"/>
            <a:r>
              <a:rPr lang="en-US" sz="2400" dirty="0" smtClean="0"/>
              <a:t>Follow @</a:t>
            </a:r>
            <a:r>
              <a:rPr lang="en-US" sz="2400" dirty="0" err="1" smtClean="0"/>
              <a:t>isugif</a:t>
            </a:r>
            <a:endParaRPr lang="en-US" sz="2400" dirty="0" smtClean="0"/>
          </a:p>
          <a:p>
            <a:pPr lvl="2"/>
            <a:r>
              <a:rPr lang="en-US" sz="2400" dirty="0" smtClean="0"/>
              <a:t>@</a:t>
            </a:r>
            <a:r>
              <a:rPr lang="en-US" sz="2400" dirty="0" err="1" smtClean="0"/>
              <a:t>BioMickWatson</a:t>
            </a:r>
            <a:r>
              <a:rPr lang="en-US" sz="2400" dirty="0" smtClean="0"/>
              <a:t> Mick Watson</a:t>
            </a:r>
          </a:p>
          <a:p>
            <a:pPr lvl="2"/>
            <a:r>
              <a:rPr lang="en-US" sz="2400" dirty="0" smtClean="0"/>
              <a:t>@</a:t>
            </a:r>
            <a:r>
              <a:rPr lang="en-US" sz="2400" dirty="0" err="1" smtClean="0"/>
              <a:t>pathogenomenick</a:t>
            </a:r>
            <a:r>
              <a:rPr lang="en-US" sz="2400" dirty="0" smtClean="0"/>
              <a:t> Nick Lowman</a:t>
            </a:r>
          </a:p>
          <a:p>
            <a:pPr lvl="2"/>
            <a:r>
              <a:rPr lang="en-US" sz="2400" dirty="0" smtClean="0"/>
              <a:t>@</a:t>
            </a:r>
            <a:r>
              <a:rPr lang="en-US" sz="2400" dirty="0" err="1" smtClean="0"/>
              <a:t>kbradnam</a:t>
            </a:r>
            <a:r>
              <a:rPr lang="en-US" sz="2400" dirty="0" smtClean="0"/>
              <a:t> Keith </a:t>
            </a:r>
            <a:r>
              <a:rPr lang="en-US" sz="2400" dirty="0" err="1" smtClean="0"/>
              <a:t>Bradnam</a:t>
            </a:r>
            <a:endParaRPr lang="en-US" sz="2400" dirty="0" smtClean="0"/>
          </a:p>
          <a:p>
            <a:pPr lvl="2"/>
            <a:r>
              <a:rPr lang="en-US" sz="2400" dirty="0"/>
              <a:t>@</a:t>
            </a:r>
            <a:r>
              <a:rPr lang="en-US" sz="2400" dirty="0" err="1" smtClean="0"/>
              <a:t>unixandperl</a:t>
            </a:r>
            <a:endParaRPr lang="en-US" sz="2400" dirty="0" smtClean="0"/>
          </a:p>
          <a:p>
            <a:pPr lvl="2"/>
            <a:r>
              <a:rPr lang="en-US" sz="2400" dirty="0" smtClean="0"/>
              <a:t>@</a:t>
            </a:r>
            <a:r>
              <a:rPr lang="en-US" sz="2400" dirty="0" err="1" smtClean="0"/>
              <a:t>pop_gen_JED</a:t>
            </a:r>
            <a:r>
              <a:rPr lang="en-US" sz="2400" dirty="0" smtClean="0"/>
              <a:t>  Jared Decker</a:t>
            </a:r>
          </a:p>
          <a:p>
            <a:pPr lvl="2"/>
            <a:r>
              <a:rPr lang="en-US" sz="2400" dirty="0" smtClean="0"/>
              <a:t>@</a:t>
            </a:r>
            <a:r>
              <a:rPr lang="en-US" sz="2400" dirty="0" err="1" smtClean="0"/>
              <a:t>lexnederbragt</a:t>
            </a:r>
            <a:r>
              <a:rPr lang="en-US" sz="2400" dirty="0" smtClean="0"/>
              <a:t> </a:t>
            </a:r>
            <a:r>
              <a:rPr lang="en-US" sz="2400" dirty="0" err="1" smtClean="0"/>
              <a:t>Lex</a:t>
            </a:r>
            <a:r>
              <a:rPr lang="en-US" sz="2400" dirty="0" smtClean="0"/>
              <a:t> </a:t>
            </a:r>
            <a:r>
              <a:rPr lang="en-US" sz="2400" dirty="0" err="1" smtClean="0"/>
              <a:t>Nederbragt</a:t>
            </a:r>
            <a:endParaRPr lang="en-US" sz="2400" dirty="0" smtClean="0"/>
          </a:p>
          <a:p>
            <a:pPr lvl="2"/>
            <a:r>
              <a:rPr lang="en-US" sz="2400" dirty="0" smtClean="0"/>
              <a:t>@</a:t>
            </a:r>
            <a:r>
              <a:rPr lang="en-US" sz="2400" dirty="0" err="1" smtClean="0"/>
              <a:t>ctitusbrown</a:t>
            </a:r>
            <a:r>
              <a:rPr lang="en-US" sz="2400" dirty="0" smtClean="0"/>
              <a:t> Titus Brown</a:t>
            </a:r>
          </a:p>
          <a:p>
            <a:pPr lvl="2"/>
            <a:r>
              <a:rPr lang="en-US" sz="2400" dirty="0" smtClean="0"/>
              <a:t>@</a:t>
            </a:r>
            <a:r>
              <a:rPr lang="en-US" sz="2400" dirty="0" err="1" smtClean="0"/>
              <a:t>genetics_blog</a:t>
            </a:r>
            <a:r>
              <a:rPr lang="en-US" sz="2400" dirty="0" smtClean="0"/>
              <a:t> Stephen Turner</a:t>
            </a:r>
          </a:p>
          <a:p>
            <a:pPr lvl="2"/>
            <a:r>
              <a:rPr lang="en-US" sz="2400" dirty="0" smtClean="0"/>
              <a:t>@</a:t>
            </a:r>
            <a:r>
              <a:rPr lang="en-US" sz="2400" dirty="0" err="1" smtClean="0"/>
              <a:t>JChrisPires</a:t>
            </a:r>
            <a:r>
              <a:rPr lang="en-US" sz="2400" dirty="0" smtClean="0"/>
              <a:t> Chris </a:t>
            </a:r>
            <a:r>
              <a:rPr lang="en-US" sz="2400" dirty="0" err="1" smtClean="0"/>
              <a:t>Pires</a:t>
            </a:r>
            <a:endParaRPr lang="en-US" sz="2400" dirty="0" smtClean="0"/>
          </a:p>
          <a:p>
            <a:pPr lvl="2"/>
            <a:endParaRPr lang="en-US" sz="2400" dirty="0"/>
          </a:p>
        </p:txBody>
      </p:sp>
    </p:spTree>
    <p:extLst>
      <p:ext uri="{BB962C8B-B14F-4D97-AF65-F5344CB8AC3E}">
        <p14:creationId xmlns:p14="http://schemas.microsoft.com/office/powerpoint/2010/main" val="2703573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Considerations</a:t>
            </a:r>
            <a:endParaRPr lang="en-US" dirty="0"/>
          </a:p>
        </p:txBody>
      </p:sp>
      <p:sp>
        <p:nvSpPr>
          <p:cNvPr id="3" name="Content Placeholder 2"/>
          <p:cNvSpPr>
            <a:spLocks noGrp="1"/>
          </p:cNvSpPr>
          <p:nvPr>
            <p:ph idx="1"/>
          </p:nvPr>
        </p:nvSpPr>
        <p:spPr/>
        <p:txBody>
          <a:bodyPr/>
          <a:lstStyle/>
          <a:p>
            <a:r>
              <a:rPr lang="en-US" sz="2400" dirty="0" smtClean="0"/>
              <a:t>New programs always claim to be better than old ones!</a:t>
            </a:r>
          </a:p>
          <a:p>
            <a:r>
              <a:rPr lang="en-US" sz="2400" dirty="0" smtClean="0"/>
              <a:t>Speed versus accuracy</a:t>
            </a:r>
          </a:p>
          <a:p>
            <a:r>
              <a:rPr lang="en-US" sz="2400" dirty="0" smtClean="0"/>
              <a:t>Quantity of data</a:t>
            </a:r>
          </a:p>
          <a:p>
            <a:r>
              <a:rPr lang="en-US" sz="2400" dirty="0" smtClean="0"/>
              <a:t>Computational power</a:t>
            </a:r>
          </a:p>
          <a:p>
            <a:r>
              <a:rPr lang="en-US" sz="2400" dirty="0" smtClean="0"/>
              <a:t>Open Source?</a:t>
            </a:r>
          </a:p>
          <a:p>
            <a:r>
              <a:rPr lang="en-US" sz="2400" dirty="0" smtClean="0"/>
              <a:t>Well Documented?</a:t>
            </a:r>
          </a:p>
          <a:p>
            <a:r>
              <a:rPr lang="en-US" sz="2400" dirty="0" smtClean="0"/>
              <a:t>Tutorials?</a:t>
            </a:r>
          </a:p>
          <a:p>
            <a:r>
              <a:rPr lang="en-US" sz="2400" dirty="0" smtClean="0"/>
              <a:t>6 month Beta testing period  (after you hear about it)</a:t>
            </a:r>
          </a:p>
          <a:p>
            <a:pPr marL="0" indent="0">
              <a:buNone/>
            </a:pPr>
            <a:endParaRPr lang="en-US" dirty="0"/>
          </a:p>
        </p:txBody>
      </p:sp>
    </p:spTree>
    <p:extLst>
      <p:ext uri="{BB962C8B-B14F-4D97-AF65-F5344CB8AC3E}">
        <p14:creationId xmlns:p14="http://schemas.microsoft.com/office/powerpoint/2010/main" val="3908623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Useful Blogs</a:t>
            </a:r>
            <a:endParaRPr lang="en-US" dirty="0"/>
          </a:p>
        </p:txBody>
      </p:sp>
      <p:sp>
        <p:nvSpPr>
          <p:cNvPr id="3" name="Content Placeholder 2"/>
          <p:cNvSpPr>
            <a:spLocks noGrp="1"/>
          </p:cNvSpPr>
          <p:nvPr>
            <p:ph idx="1"/>
          </p:nvPr>
        </p:nvSpPr>
        <p:spPr/>
        <p:txBody>
          <a:bodyPr/>
          <a:lstStyle/>
          <a:p>
            <a:r>
              <a:rPr lang="en-US" dirty="0">
                <a:hlinkClick r:id="rId2"/>
              </a:rPr>
              <a:t>http://gettinggeneticsdone.blogspot.com</a:t>
            </a:r>
            <a:r>
              <a:rPr lang="en-US" dirty="0" smtClean="0">
                <a:hlinkClick r:id="rId2"/>
              </a:rPr>
              <a:t>/</a:t>
            </a:r>
            <a:endParaRPr lang="en-US" dirty="0" smtClean="0"/>
          </a:p>
          <a:p>
            <a:r>
              <a:rPr lang="en-US" dirty="0">
                <a:hlinkClick r:id="rId3"/>
              </a:rPr>
              <a:t>http://pathogenomics.bham.ac.uk/blog</a:t>
            </a:r>
            <a:r>
              <a:rPr lang="en-US" dirty="0" smtClean="0">
                <a:hlinkClick r:id="rId3"/>
              </a:rPr>
              <a:t>/</a:t>
            </a:r>
            <a:endParaRPr lang="en-US" dirty="0" smtClean="0"/>
          </a:p>
          <a:p>
            <a:r>
              <a:rPr lang="en-US" dirty="0">
                <a:hlinkClick r:id="rId4"/>
              </a:rPr>
              <a:t>http://bcbio.wordpress.com</a:t>
            </a:r>
            <a:r>
              <a:rPr lang="en-US" dirty="0" smtClean="0">
                <a:hlinkClick r:id="rId4"/>
              </a:rPr>
              <a:t>/</a:t>
            </a:r>
            <a:endParaRPr lang="en-US" dirty="0" smtClean="0"/>
          </a:p>
          <a:p>
            <a:r>
              <a:rPr lang="en-US" dirty="0">
                <a:hlinkClick r:id="rId5"/>
              </a:rPr>
              <a:t>http://flxlexblog.wordpress.com/page/2</a:t>
            </a:r>
            <a:r>
              <a:rPr lang="en-US" dirty="0" smtClean="0">
                <a:hlinkClick r:id="rId5"/>
              </a:rPr>
              <a:t>/</a:t>
            </a:r>
            <a:endParaRPr lang="en-US" dirty="0" smtClean="0"/>
          </a:p>
          <a:p>
            <a:r>
              <a:rPr lang="en-US" dirty="0" smtClean="0"/>
              <a:t>List of other blogs</a:t>
            </a:r>
          </a:p>
          <a:p>
            <a:r>
              <a:rPr lang="en-US" dirty="0"/>
              <a:t>http://</a:t>
            </a:r>
            <a:r>
              <a:rPr lang="en-US" dirty="0" err="1"/>
              <a:t>allseq.com</a:t>
            </a:r>
            <a:r>
              <a:rPr lang="en-US" dirty="0"/>
              <a:t>/</a:t>
            </a:r>
            <a:r>
              <a:rPr lang="en-US" dirty="0" err="1"/>
              <a:t>knowledgebank</a:t>
            </a:r>
            <a:r>
              <a:rPr lang="en-US" dirty="0"/>
              <a:t>/</a:t>
            </a:r>
            <a:r>
              <a:rPr lang="en-US" dirty="0" err="1"/>
              <a:t>ngs</a:t>
            </a:r>
            <a:r>
              <a:rPr lang="en-US" dirty="0"/>
              <a:t>-resources/blogs</a:t>
            </a:r>
          </a:p>
          <a:p>
            <a:endParaRPr lang="en-US" dirty="0"/>
          </a:p>
        </p:txBody>
      </p:sp>
    </p:spTree>
    <p:extLst>
      <p:ext uri="{BB962C8B-B14F-4D97-AF65-F5344CB8AC3E}">
        <p14:creationId xmlns:p14="http://schemas.microsoft.com/office/powerpoint/2010/main" val="1150566535"/>
      </p:ext>
    </p:extLst>
  </p:cSld>
  <p:clrMapOvr>
    <a:masterClrMapping/>
  </p:clrMapOvr>
</p:sld>
</file>

<file path=ppt/theme/theme1.xml><?xml version="1.0" encoding="utf-8"?>
<a:theme xmlns:a="http://schemas.openxmlformats.org/drawingml/2006/main" name="GIF">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Univers 67 CondensedBold"/>
        <a:ea typeface=""/>
        <a:cs typeface=""/>
      </a:majorFont>
      <a:minorFont>
        <a:latin typeface="Univers 67 CondensedBol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GIF.thmx</Template>
  <TotalTime>3289</TotalTime>
  <Words>258</Words>
  <Application>Microsoft Macintosh PowerPoint</Application>
  <PresentationFormat>On-screen Show (4:3)</PresentationFormat>
  <Paragraphs>50</Paragraphs>
  <Slides>5</Slides>
  <Notes>3</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GIF</vt:lpstr>
      <vt:lpstr>Genome Informatics at Iowa State University</vt:lpstr>
      <vt:lpstr>http://SeqAnswers.com</vt:lpstr>
      <vt:lpstr>Twitter</vt:lpstr>
      <vt:lpstr>Considerations</vt:lpstr>
      <vt:lpstr>Useful Blogs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Genome Informatics at Iowa  State University</dc:title>
  <dc:creator>andrew  severin</dc:creator>
  <cp:lastModifiedBy>andrew  severin</cp:lastModifiedBy>
  <cp:revision>41</cp:revision>
  <dcterms:created xsi:type="dcterms:W3CDTF">2014-08-11T11:52:36Z</dcterms:created>
  <dcterms:modified xsi:type="dcterms:W3CDTF">2014-08-13T18:42:18Z</dcterms:modified>
</cp:coreProperties>
</file>

<file path=docProps/thumbnail.jpeg>
</file>